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țiune fără titlu" id="{D73DE2DA-A6C3-49E9-90DE-A0D10BFBC1A3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ană cu trei i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>
            <a:extLst>
              <a:ext uri="{FF2B5EF4-FFF2-40B4-BE49-F238E27FC236}">
                <a16:creationId xmlns:a16="http://schemas.microsoft.com/office/drawing/2014/main" id="{B4A1971F-E246-61F8-2E25-B5B00A984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659" y="510420"/>
            <a:ext cx="1535303" cy="1632007"/>
          </a:xfrm>
          <a:prstGeom prst="rect">
            <a:avLst/>
          </a:prstGeom>
        </p:spPr>
      </p:pic>
      <p:sp>
        <p:nvSpPr>
          <p:cNvPr id="9" name="CasetăText 8">
            <a:extLst>
              <a:ext uri="{FF2B5EF4-FFF2-40B4-BE49-F238E27FC236}">
                <a16:creationId xmlns:a16="http://schemas.microsoft.com/office/drawing/2014/main" id="{F88E0C46-BDA5-ACB9-CC2B-7F7D87B3F86B}"/>
              </a:ext>
            </a:extLst>
          </p:cNvPr>
          <p:cNvSpPr txBox="1"/>
          <p:nvPr/>
        </p:nvSpPr>
        <p:spPr>
          <a:xfrm>
            <a:off x="388830" y="2014872"/>
            <a:ext cx="951639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ro-RO" sz="1600" b="0" i="0" u="none" strike="noStrike" baseline="0" dirty="0">
              <a:solidFill>
                <a:schemeClr val="bg2">
                  <a:lumMod val="50000"/>
                </a:schemeClr>
              </a:solidFill>
              <a:latin typeface="Verdana" panose="020B0604030504040204" pitchFamily="34" charset="0"/>
            </a:endParaRPr>
          </a:p>
          <a:p>
            <a:pPr algn="ctr"/>
            <a:r>
              <a:rPr lang="ro-RO" sz="2400" b="0" i="0" u="none" strike="noStrike" baseline="0" dirty="0">
                <a:solidFill>
                  <a:schemeClr val="bg2">
                    <a:lumMod val="50000"/>
                  </a:schemeClr>
                </a:solidFill>
                <a:latin typeface="Verdana" panose="020B0604030504040204" pitchFamily="34" charset="0"/>
              </a:rPr>
              <a:t> </a:t>
            </a:r>
            <a:r>
              <a:rPr lang="ro-RO" sz="2400" b="1" i="0" u="none" strike="noStrike" baseline="0" dirty="0">
                <a:solidFill>
                  <a:schemeClr val="bg2">
                    <a:lumMod val="50000"/>
                  </a:schemeClr>
                </a:solidFill>
                <a:latin typeface="Verdana" panose="020B0604030504040204" pitchFamily="34" charset="0"/>
              </a:rPr>
              <a:t>ERASMUS+</a:t>
            </a:r>
            <a:r>
              <a:rPr lang="ro-RO" sz="2400" b="1" i="0" u="none" strike="noStrike" baseline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1 </a:t>
            </a:r>
            <a:endParaRPr lang="en-US" sz="2400" b="1" i="0" u="none" strike="noStrike" baseline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endParaRPr lang="ro-RO" sz="2400" b="0" i="0" u="none" strike="noStrike" baseline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o-RO" sz="2400" b="1" i="0" u="none" strike="noStrike" baseline="0" dirty="0">
                <a:solidFill>
                  <a:schemeClr val="bg2">
                    <a:lumMod val="50000"/>
                  </a:schemeClr>
                </a:solidFill>
                <a:latin typeface="Verdana" panose="020B0604030504040204" pitchFamily="34" charset="0"/>
              </a:rPr>
              <a:t>Proiectul: 2024-1-RO01-KA122-SCH-000221013</a:t>
            </a:r>
            <a:endParaRPr lang="en-US" sz="2400" b="1" i="0" u="none" strike="noStrike" baseline="0" dirty="0">
              <a:solidFill>
                <a:schemeClr val="bg2">
                  <a:lumMod val="50000"/>
                </a:schemeClr>
              </a:solidFill>
              <a:latin typeface="Verdana" panose="020B0604030504040204" pitchFamily="34" charset="0"/>
            </a:endParaRPr>
          </a:p>
          <a:p>
            <a:endParaRPr lang="en-US" sz="2400" b="1" dirty="0">
              <a:solidFill>
                <a:schemeClr val="bg2">
                  <a:lumMod val="50000"/>
                </a:schemeClr>
              </a:solidFill>
              <a:latin typeface="Verdana" panose="020B0604030504040204" pitchFamily="34" charset="0"/>
            </a:endParaRPr>
          </a:p>
          <a:p>
            <a:r>
              <a:rPr lang="it-IT" sz="3200" b="1" i="1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Egali</a:t>
            </a:r>
            <a:r>
              <a:rPr lang="it-IT" sz="3200" b="1" i="1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in </a:t>
            </a:r>
            <a:r>
              <a:rPr lang="it-IT" sz="3200" b="1" i="1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diversitate</a:t>
            </a:r>
            <a:r>
              <a:rPr lang="it-IT" sz="3200" b="1" i="1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o-RO" sz="3200" b="1" i="1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î</a:t>
            </a:r>
            <a:r>
              <a:rPr lang="it-IT" sz="3200" b="1" i="1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ntr</a:t>
            </a:r>
            <a:r>
              <a:rPr lang="it-IT" sz="3200" b="1" i="1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-un </a:t>
            </a:r>
            <a:r>
              <a:rPr lang="it-IT" sz="3200" b="1" i="1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mediu</a:t>
            </a:r>
            <a:r>
              <a:rPr lang="it-IT" sz="3200" b="1" i="1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”verde” </a:t>
            </a:r>
            <a:endParaRPr lang="ro-RO" sz="32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CasetăText 10">
            <a:extLst>
              <a:ext uri="{FF2B5EF4-FFF2-40B4-BE49-F238E27FC236}">
                <a16:creationId xmlns:a16="http://schemas.microsoft.com/office/drawing/2014/main" id="{1442893C-13D4-5A57-CC95-8A3DCE30F2B2}"/>
              </a:ext>
            </a:extLst>
          </p:cNvPr>
          <p:cNvSpPr txBox="1"/>
          <p:nvPr/>
        </p:nvSpPr>
        <p:spPr>
          <a:xfrm>
            <a:off x="388830" y="5826961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Apel</a:t>
            </a:r>
            <a:r>
              <a:rPr lang="it-IT" sz="1800" b="0" i="0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la </a:t>
            </a:r>
            <a:r>
              <a:rPr lang="it-IT" sz="1800" b="0" i="0" u="none" strike="noStrike" baseline="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propuneri</a:t>
            </a:r>
            <a:r>
              <a:rPr lang="it-IT" sz="1800" b="0" i="0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: </a:t>
            </a:r>
            <a:r>
              <a:rPr lang="it-IT" sz="1800" b="1" i="0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ERASMUS+-KA122-SCH-2024 </a:t>
            </a:r>
            <a:endParaRPr lang="it-IT" sz="1800" b="0" i="0" u="none" strike="noStrike" baseline="0" dirty="0">
              <a:solidFill>
                <a:schemeClr val="bg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ro-RO" sz="1800" b="0" i="0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Tipul acțiunii: </a:t>
            </a:r>
            <a:r>
              <a:rPr lang="ro-RO" sz="1800" b="1" i="0" u="none" strike="noStrike" baseline="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KA122-SCH </a:t>
            </a:r>
            <a:endParaRPr lang="ro-RO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CasetăText 11">
            <a:extLst>
              <a:ext uri="{FF2B5EF4-FFF2-40B4-BE49-F238E27FC236}">
                <a16:creationId xmlns:a16="http://schemas.microsoft.com/office/drawing/2014/main" id="{D59B4378-0917-063B-2907-BAE8F52F386A}"/>
              </a:ext>
            </a:extLst>
          </p:cNvPr>
          <p:cNvSpPr txBox="1"/>
          <p:nvPr/>
        </p:nvSpPr>
        <p:spPr>
          <a:xfrm>
            <a:off x="4439265" y="819092"/>
            <a:ext cx="361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ȘCOALA GIMNAZIALĂ SÂNANDREI</a:t>
            </a:r>
          </a:p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Jud. Timiș</a:t>
            </a:r>
          </a:p>
        </p:txBody>
      </p:sp>
      <p:pic>
        <p:nvPicPr>
          <p:cNvPr id="13" name="Imagine 12">
            <a:extLst>
              <a:ext uri="{FF2B5EF4-FFF2-40B4-BE49-F238E27FC236}">
                <a16:creationId xmlns:a16="http://schemas.microsoft.com/office/drawing/2014/main" id="{5E03D947-B7FC-A79B-2D3C-04331CC9A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838" y="819092"/>
            <a:ext cx="2481943" cy="1012371"/>
          </a:xfrm>
          <a:prstGeom prst="rect">
            <a:avLst/>
          </a:prstGeom>
        </p:spPr>
      </p:pic>
      <p:sp>
        <p:nvSpPr>
          <p:cNvPr id="3" name="CasetăText 2">
            <a:extLst>
              <a:ext uri="{FF2B5EF4-FFF2-40B4-BE49-F238E27FC236}">
                <a16:creationId xmlns:a16="http://schemas.microsoft.com/office/drawing/2014/main" id="{015F66C2-3BBD-54AA-2AFC-5B5119D1DCF6}"/>
              </a:ext>
            </a:extLst>
          </p:cNvPr>
          <p:cNvSpPr txBox="1"/>
          <p:nvPr/>
        </p:nvSpPr>
        <p:spPr>
          <a:xfrm>
            <a:off x="6975987" y="6312310"/>
            <a:ext cx="439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Manager proiect: dir. Mihai Cristina Adriana</a:t>
            </a:r>
          </a:p>
        </p:txBody>
      </p:sp>
    </p:spTree>
    <p:extLst>
      <p:ext uri="{BB962C8B-B14F-4D97-AF65-F5344CB8AC3E}">
        <p14:creationId xmlns:p14="http://schemas.microsoft.com/office/powerpoint/2010/main" val="405676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520ADCF3-3032-0557-E028-3113AC3E6BED}"/>
              </a:ext>
            </a:extLst>
          </p:cNvPr>
          <p:cNvSpPr txBox="1"/>
          <p:nvPr/>
        </p:nvSpPr>
        <p:spPr>
          <a:xfrm>
            <a:off x="4451554" y="920632"/>
            <a:ext cx="361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ȘCOALA GIMNAZIALĂ SÂNANDREI</a:t>
            </a:r>
          </a:p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Jud. Timiș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C5B3A2F8-DF1B-5090-C710-26A9AD9A4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659" y="510420"/>
            <a:ext cx="1268009" cy="1347877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0F7185EB-FE76-2E10-00EB-C8DCA0A61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626" y="737611"/>
            <a:ext cx="2481943" cy="1012371"/>
          </a:xfrm>
          <a:prstGeom prst="rect">
            <a:avLst/>
          </a:prstGeom>
        </p:spPr>
      </p:pic>
      <p:sp>
        <p:nvSpPr>
          <p:cNvPr id="8" name="CasetăText 7">
            <a:extLst>
              <a:ext uri="{FF2B5EF4-FFF2-40B4-BE49-F238E27FC236}">
                <a16:creationId xmlns:a16="http://schemas.microsoft.com/office/drawing/2014/main" id="{6BA97850-CCE2-384E-4A28-87034AE1D057}"/>
              </a:ext>
            </a:extLst>
          </p:cNvPr>
          <p:cNvSpPr txBox="1"/>
          <p:nvPr/>
        </p:nvSpPr>
        <p:spPr>
          <a:xfrm>
            <a:off x="620660" y="1976350"/>
            <a:ext cx="242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latin typeface="Verdana" panose="020B0604030504040204" pitchFamily="34" charset="0"/>
                <a:ea typeface="Verdana" panose="020B0604030504040204" pitchFamily="34" charset="0"/>
              </a:rPr>
              <a:t>Despre</a:t>
            </a:r>
            <a:r>
              <a:rPr lang="ro-RO" b="1" dirty="0"/>
              <a:t> </a:t>
            </a:r>
            <a:r>
              <a:rPr lang="ro-RO" b="1" dirty="0">
                <a:latin typeface="Verdana" panose="020B0604030504040204" pitchFamily="34" charset="0"/>
                <a:ea typeface="Verdana" panose="020B0604030504040204" pitchFamily="34" charset="0"/>
              </a:rPr>
              <a:t>proiect</a:t>
            </a:r>
            <a:r>
              <a:rPr lang="ro-RO" b="1" dirty="0"/>
              <a:t>:</a:t>
            </a:r>
          </a:p>
        </p:txBody>
      </p:sp>
      <p:sp>
        <p:nvSpPr>
          <p:cNvPr id="10" name="CasetăText 9">
            <a:extLst>
              <a:ext uri="{FF2B5EF4-FFF2-40B4-BE49-F238E27FC236}">
                <a16:creationId xmlns:a16="http://schemas.microsoft.com/office/drawing/2014/main" id="{D71588DF-7305-6593-786B-083489A7BC03}"/>
              </a:ext>
            </a:extLst>
          </p:cNvPr>
          <p:cNvSpPr txBox="1"/>
          <p:nvPr/>
        </p:nvSpPr>
        <p:spPr>
          <a:xfrm>
            <a:off x="443680" y="2572050"/>
            <a:ext cx="988019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cadrele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didactice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vor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dob</a:t>
            </a:r>
            <a:r>
              <a:rPr lang="ro-RO" dirty="0">
                <a:latin typeface="Verdana" panose="020B0604030504040204" pitchFamily="34" charset="0"/>
                <a:ea typeface="Verdana" panose="020B0604030504040204" pitchFamily="34" charset="0"/>
              </a:rPr>
              <a:t>â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ndi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ș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dezvolta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abilit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ăț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profesionale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pentru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integrarea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elevilor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vulnerabili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î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n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mediul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o-RO" dirty="0">
                <a:latin typeface="Verdana" panose="020B0604030504040204" pitchFamily="34" charset="0"/>
                <a:ea typeface="Verdana" panose="020B0604030504040204" pitchFamily="34" charset="0"/>
              </a:rPr>
              <a:t>ș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colar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prin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activit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ăț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ecologice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o-RO" dirty="0">
                <a:latin typeface="Verdana" panose="020B0604030504040204" pitchFamily="34" charset="0"/>
                <a:ea typeface="Verdana" panose="020B0604030504040204" pitchFamily="34" charset="0"/>
              </a:rPr>
              <a:t>ș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non-formale</a:t>
            </a:r>
            <a:endParaRPr lang="ro-RO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o-RO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copiii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vulnerabili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vor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dezvolta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abilit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ăț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sociale de integrare prin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formarea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unor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competen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e de comunicare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î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n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cadrul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unor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activit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ăț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non-formale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ș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ecologice</a:t>
            </a:r>
            <a:endParaRPr lang="ro-RO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l">
              <a:buFontTx/>
              <a:buChar char="-"/>
            </a:pPr>
            <a:endParaRPr lang="ro-RO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1. Participarea cadrelor didactice la 2 cursuri de formare:</a:t>
            </a:r>
          </a:p>
          <a:p>
            <a:pPr algn="l"/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- cursul ”Non formal for 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inclusion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”, Italia</a:t>
            </a:r>
          </a:p>
          <a:p>
            <a:pPr algn="l"/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fr-FR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cursul</a:t>
            </a:r>
            <a:r>
              <a:rPr lang="fr-FR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”</a:t>
            </a:r>
            <a:r>
              <a:rPr lang="fr-FR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Enviromental</a:t>
            </a:r>
            <a:r>
              <a:rPr lang="fr-FR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Education”,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Spania</a:t>
            </a:r>
            <a:endParaRPr lang="fr-FR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Profesorii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dob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â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ndesc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competente de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utilizare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noilor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resurse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î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n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vederea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incluziunii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elevilor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vulnerabili prin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activit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ăț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nonformale</a:t>
            </a:r>
            <a:r>
              <a:rPr lang="ro-RO" dirty="0">
                <a:latin typeface="Verdana" panose="020B0604030504040204" pitchFamily="34" charset="0"/>
                <a:ea typeface="Verdana" panose="020B0604030504040204" pitchFamily="34" charset="0"/>
              </a:rPr>
              <a:t> ș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i de </a:t>
            </a:r>
            <a:r>
              <a:rPr lang="ro-RO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protectie</a:t>
            </a:r>
            <a:r>
              <a:rPr lang="ro-RO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 a mediului.</a:t>
            </a:r>
          </a:p>
          <a:p>
            <a:pPr algn="l"/>
            <a:endParaRPr lang="ro-RO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2.O mobilitate cu </a:t>
            </a:r>
            <a:r>
              <a:rPr lang="it-IT" sz="1800" b="0" i="0" u="none" strike="noStrike" baseline="0" dirty="0" err="1">
                <a:latin typeface="Verdana" panose="020B0604030504040204" pitchFamily="34" charset="0"/>
                <a:ea typeface="Verdana" panose="020B0604030504040204" pitchFamily="34" charset="0"/>
              </a:rPr>
              <a:t>elevii</a:t>
            </a:r>
            <a:r>
              <a:rPr lang="it-IT" sz="1800" b="0" i="0" u="none" strike="noStrike" baseline="0" dirty="0">
                <a:latin typeface="Verdana" panose="020B0604030504040204" pitchFamily="34" charset="0"/>
                <a:ea typeface="Verdana" panose="020B0604030504040204" pitchFamily="34" charset="0"/>
              </a:rPr>
              <a:t>, in Polonia</a:t>
            </a:r>
            <a:endParaRPr lang="ro-RO" sz="1800" b="0" i="0" u="none" strike="noStrike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l">
              <a:buFontTx/>
              <a:buChar char="-"/>
            </a:pPr>
            <a:endParaRPr lang="ro-RO" sz="1800" b="0" i="0" u="none" strike="noStrike" baseline="0" dirty="0">
              <a:latin typeface="FreeSans"/>
            </a:endParaRPr>
          </a:p>
        </p:txBody>
      </p:sp>
    </p:spTree>
    <p:extLst>
      <p:ext uri="{BB962C8B-B14F-4D97-AF65-F5344CB8AC3E}">
        <p14:creationId xmlns:p14="http://schemas.microsoft.com/office/powerpoint/2010/main" val="12077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520ADCF3-3032-0557-E028-3113AC3E6BED}"/>
              </a:ext>
            </a:extLst>
          </p:cNvPr>
          <p:cNvSpPr txBox="1"/>
          <p:nvPr/>
        </p:nvSpPr>
        <p:spPr>
          <a:xfrm>
            <a:off x="4451554" y="920632"/>
            <a:ext cx="361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ȘCOALA GIMNAZIALĂ SÂNANDREI</a:t>
            </a:r>
          </a:p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Jud. Timiș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C5B3A2F8-DF1B-5090-C710-26A9AD9A4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659" y="510420"/>
            <a:ext cx="1268009" cy="1347877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0F7185EB-FE76-2E10-00EB-C8DCA0A61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626" y="737611"/>
            <a:ext cx="2481943" cy="1012371"/>
          </a:xfrm>
          <a:prstGeom prst="rect">
            <a:avLst/>
          </a:prstGeom>
        </p:spPr>
      </p:pic>
      <p:sp>
        <p:nvSpPr>
          <p:cNvPr id="5" name="CasetăText 4">
            <a:extLst>
              <a:ext uri="{FF2B5EF4-FFF2-40B4-BE49-F238E27FC236}">
                <a16:creationId xmlns:a16="http://schemas.microsoft.com/office/drawing/2014/main" id="{6467DA60-5BDC-E245-5380-5F0F51A30A6F}"/>
              </a:ext>
            </a:extLst>
          </p:cNvPr>
          <p:cNvSpPr txBox="1"/>
          <p:nvPr/>
        </p:nvSpPr>
        <p:spPr>
          <a:xfrm>
            <a:off x="763229" y="2368416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Data începerii proiectului: </a:t>
            </a:r>
            <a:r>
              <a:rPr lang="ro-RO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02.09.2024 </a:t>
            </a:r>
            <a:endParaRPr lang="ro-RO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o-RO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Data încheierii proiectului: </a:t>
            </a:r>
            <a:r>
              <a:rPr lang="ro-RO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01.02.2026 </a:t>
            </a:r>
            <a:endParaRPr lang="ro-RO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CasetăText 7">
            <a:extLst>
              <a:ext uri="{FF2B5EF4-FFF2-40B4-BE49-F238E27FC236}">
                <a16:creationId xmlns:a16="http://schemas.microsoft.com/office/drawing/2014/main" id="{D59220AC-D675-4996-36A3-F1A95C47A5A4}"/>
              </a:ext>
            </a:extLst>
          </p:cNvPr>
          <p:cNvSpPr txBox="1"/>
          <p:nvPr/>
        </p:nvSpPr>
        <p:spPr>
          <a:xfrm>
            <a:off x="763228" y="3429000"/>
            <a:ext cx="74811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Cuantumul maxim al grantului acordat: 41.081.00 euro </a:t>
            </a:r>
            <a:endParaRPr lang="ro-RO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62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520ADCF3-3032-0557-E028-3113AC3E6BED}"/>
              </a:ext>
            </a:extLst>
          </p:cNvPr>
          <p:cNvSpPr txBox="1"/>
          <p:nvPr/>
        </p:nvSpPr>
        <p:spPr>
          <a:xfrm>
            <a:off x="4451554" y="920632"/>
            <a:ext cx="361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ȘCOALA GIMNAZIALĂ SÂNANDREI</a:t>
            </a:r>
          </a:p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Jud. Timiș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C5B3A2F8-DF1B-5090-C710-26A9AD9A4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659" y="510420"/>
            <a:ext cx="1268009" cy="1347877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0F7185EB-FE76-2E10-00EB-C8DCA0A61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626" y="737611"/>
            <a:ext cx="2481943" cy="1012371"/>
          </a:xfrm>
          <a:prstGeom prst="rect">
            <a:avLst/>
          </a:prstGeom>
        </p:spPr>
      </p:pic>
      <p:sp>
        <p:nvSpPr>
          <p:cNvPr id="2" name="CasetăText 1">
            <a:extLst>
              <a:ext uri="{FF2B5EF4-FFF2-40B4-BE49-F238E27FC236}">
                <a16:creationId xmlns:a16="http://schemas.microsoft.com/office/drawing/2014/main" id="{F94DE57F-9133-B172-6EB7-5E0CD95E0BB5}"/>
              </a:ext>
            </a:extLst>
          </p:cNvPr>
          <p:cNvSpPr txBox="1"/>
          <p:nvPr/>
        </p:nvSpPr>
        <p:spPr>
          <a:xfrm>
            <a:off x="259572" y="2045110"/>
            <a:ext cx="1108784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>
                <a:latin typeface="Verdana" panose="020B0604030504040204" pitchFamily="34" charset="0"/>
                <a:ea typeface="Verdana" panose="020B0604030504040204" pitchFamily="34" charset="0"/>
              </a:rPr>
              <a:t>Câteva dintre activitățile propuse:</a:t>
            </a:r>
          </a:p>
          <a:p>
            <a:endParaRPr lang="ro-RO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crearea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unor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spatii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prietenoase</a:t>
            </a:r>
            <a:r>
              <a:rPr lang="it-IT" sz="1800" b="0" i="0" u="none" strike="noStrike" baseline="0" dirty="0">
                <a:latin typeface="FreeSans"/>
              </a:rPr>
              <a:t>, </a:t>
            </a:r>
            <a:r>
              <a:rPr lang="it-IT" sz="1800" b="0" i="0" u="none" strike="noStrike" baseline="0" dirty="0" err="1">
                <a:latin typeface="FreeSans"/>
              </a:rPr>
              <a:t>ecologice</a:t>
            </a:r>
            <a:r>
              <a:rPr lang="it-IT" sz="1800" b="0" i="0" u="none" strike="noStrike" baseline="0" dirty="0">
                <a:latin typeface="FreeSans"/>
              </a:rPr>
              <a:t>, in </a:t>
            </a:r>
            <a:r>
              <a:rPr lang="it-IT" sz="1800" b="0" i="0" u="none" strike="noStrike" baseline="0" dirty="0" err="1">
                <a:latin typeface="FreeSans"/>
              </a:rPr>
              <a:t>vederea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incluziunii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tuturor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copiilor</a:t>
            </a:r>
            <a:r>
              <a:rPr lang="it-IT" sz="1800" b="0" i="0" u="none" strike="noStrike" baseline="0" dirty="0">
                <a:latin typeface="FreeSans"/>
              </a:rPr>
              <a:t>.</a:t>
            </a:r>
          </a:p>
          <a:p>
            <a:pPr algn="l"/>
            <a:r>
              <a:rPr lang="ro-RO" sz="1800" b="0" i="0" u="none" strike="noStrike" baseline="0" dirty="0" err="1">
                <a:latin typeface="FreeSans"/>
              </a:rPr>
              <a:t>Mobilitatile</a:t>
            </a:r>
            <a:r>
              <a:rPr lang="ro-RO" sz="1800" b="0" i="0" u="none" strike="noStrike" baseline="0" dirty="0">
                <a:latin typeface="FreeSans"/>
              </a:rPr>
              <a:t> propuse pentru a produce </a:t>
            </a:r>
            <a:r>
              <a:rPr lang="ro-RO" sz="1800" b="0" i="0" u="none" strike="noStrike" baseline="0" dirty="0" err="1">
                <a:latin typeface="FreeSans"/>
              </a:rPr>
              <a:t>schimbari</a:t>
            </a:r>
            <a:r>
              <a:rPr lang="ro-RO" sz="1800" b="0" i="0" u="none" strike="noStrike" baseline="0" dirty="0">
                <a:latin typeface="FreeSans"/>
              </a:rPr>
              <a:t> prin cursuri, ateliere, vizite a unor spatii realizate in vederea </a:t>
            </a:r>
          </a:p>
          <a:p>
            <a:pPr algn="l"/>
            <a:r>
              <a:rPr lang="ro-RO" sz="1800" b="0" i="0" u="none" strike="noStrike" baseline="0" dirty="0" err="1">
                <a:latin typeface="FreeSans"/>
              </a:rPr>
              <a:t>desfasurarii</a:t>
            </a:r>
            <a:r>
              <a:rPr lang="ro-RO" sz="1800" b="0" i="0" u="none" strike="noStrike" baseline="0" dirty="0">
                <a:latin typeface="FreeSans"/>
              </a:rPr>
              <a:t> </a:t>
            </a:r>
            <a:r>
              <a:rPr lang="ro-RO" sz="1800" b="0" i="0" u="none" strike="noStrike" baseline="0" dirty="0" err="1">
                <a:latin typeface="FreeSans"/>
              </a:rPr>
              <a:t>activitatilor</a:t>
            </a:r>
            <a:r>
              <a:rPr lang="ro-RO" sz="1800" b="0" i="0" u="none" strike="noStrike" baseline="0" dirty="0">
                <a:latin typeface="FreeSans"/>
              </a:rPr>
              <a:t> de incluziune.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o-RO" sz="1800" b="0" i="0" u="none" strike="noStrike" baseline="0" dirty="0">
                <a:latin typeface="FreeSans"/>
              </a:rPr>
              <a:t>adaptarea curriculumului la nivelul scolii prin aplicarea unor tehnici si resurse specifice </a:t>
            </a:r>
            <a:r>
              <a:rPr lang="ro-RO" sz="1800" b="0" i="0" u="none" strike="noStrike" baseline="0" dirty="0" err="1">
                <a:latin typeface="FreeSans"/>
              </a:rPr>
              <a:t>activitatilor</a:t>
            </a:r>
            <a:r>
              <a:rPr lang="ro-RO" sz="1800" b="0" i="0" u="none" strike="noStrike" baseline="0" dirty="0">
                <a:latin typeface="FreeSans"/>
              </a:rPr>
              <a:t> de incluziune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organizarea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ro-RO" sz="1800" b="0" i="0" u="none" strike="noStrike" baseline="0" dirty="0">
                <a:latin typeface="FreeSans"/>
              </a:rPr>
              <a:t>unor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ateliere</a:t>
            </a:r>
            <a:r>
              <a:rPr lang="it-IT" sz="1800" b="0" i="0" u="none" strike="noStrike" baseline="0" dirty="0">
                <a:latin typeface="FreeSans"/>
              </a:rPr>
              <a:t> de </a:t>
            </a:r>
            <a:r>
              <a:rPr lang="it-IT" sz="1800" b="0" i="0" u="none" strike="noStrike" baseline="0" dirty="0" err="1">
                <a:latin typeface="FreeSans"/>
              </a:rPr>
              <a:t>lucru</a:t>
            </a:r>
            <a:r>
              <a:rPr lang="it-IT" sz="1800" b="0" i="0" u="none" strike="noStrike" baseline="0" dirty="0">
                <a:latin typeface="FreeSans"/>
              </a:rPr>
              <a:t> si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metodice cu </a:t>
            </a:r>
            <a:r>
              <a:rPr lang="it-IT" sz="1800" b="0" i="0" u="none" strike="noStrike" baseline="0" dirty="0" err="1">
                <a:latin typeface="FreeSans"/>
              </a:rPr>
              <a:t>cadrele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didactice</a:t>
            </a:r>
            <a:endParaRPr lang="it-IT" sz="1800" b="0" i="0" u="none" strike="noStrike" baseline="0" dirty="0">
              <a:latin typeface="FreeSans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 err="1">
                <a:latin typeface="FreeSans"/>
              </a:rPr>
              <a:t>reconsiderarea</a:t>
            </a:r>
            <a:r>
              <a:rPr lang="es-ES" sz="1800" b="0" i="0" u="none" strike="noStrike" baseline="0" dirty="0">
                <a:latin typeface="FreeSans"/>
              </a:rPr>
              <a:t> </a:t>
            </a:r>
            <a:r>
              <a:rPr lang="es-ES" sz="1800" b="0" i="0" u="none" strike="noStrike" baseline="0" dirty="0" err="1">
                <a:latin typeface="FreeSans"/>
              </a:rPr>
              <a:t>selectarii</a:t>
            </a:r>
            <a:r>
              <a:rPr lang="es-ES" sz="1800" b="0" i="0" u="none" strike="noStrike" baseline="0" dirty="0">
                <a:latin typeface="FreeSans"/>
              </a:rPr>
              <a:t> </a:t>
            </a:r>
            <a:r>
              <a:rPr lang="es-ES" sz="1800" b="0" i="0" u="none" strike="noStrike" baseline="0" dirty="0" err="1">
                <a:latin typeface="FreeSans"/>
              </a:rPr>
              <a:t>optionalelor</a:t>
            </a:r>
            <a:r>
              <a:rPr lang="es-ES" sz="1800" b="0" i="0" u="none" strike="noStrike" baseline="0" dirty="0">
                <a:latin typeface="FreeSans"/>
              </a:rPr>
              <a:t> la clase, </a:t>
            </a:r>
            <a:r>
              <a:rPr lang="es-ES" sz="1800" b="0" i="0" u="none" strike="noStrike" baseline="0" dirty="0" err="1">
                <a:latin typeface="FreeSans"/>
              </a:rPr>
              <a:t>pornind</a:t>
            </a:r>
            <a:r>
              <a:rPr lang="es-ES" sz="1800" b="0" i="0" u="none" strike="noStrike" baseline="0" dirty="0">
                <a:latin typeface="FreeSans"/>
              </a:rPr>
              <a:t> de la </a:t>
            </a:r>
            <a:r>
              <a:rPr lang="es-ES" sz="1800" b="0" i="0" u="none" strike="noStrike" baseline="0" dirty="0" err="1">
                <a:latin typeface="FreeSans"/>
              </a:rPr>
              <a:t>activitatile</a:t>
            </a:r>
            <a:r>
              <a:rPr lang="es-ES" sz="1800" b="0" i="0" u="none" strike="noStrike" baseline="0" dirty="0">
                <a:latin typeface="FreeSans"/>
              </a:rPr>
              <a:t> de </a:t>
            </a:r>
            <a:r>
              <a:rPr lang="es-ES" sz="1800" b="0" i="0" u="none" strike="noStrike" baseline="0" dirty="0" err="1">
                <a:latin typeface="FreeSans"/>
              </a:rPr>
              <a:t>incluziune</a:t>
            </a:r>
            <a:r>
              <a:rPr lang="es-ES" sz="1800" b="0" i="0" u="none" strike="noStrike" baseline="0" dirty="0">
                <a:latin typeface="FreeSans"/>
              </a:rPr>
              <a:t> si cele de </a:t>
            </a:r>
            <a:r>
              <a:rPr lang="es-ES" sz="1800" b="0" i="0" u="none" strike="noStrike" baseline="0" dirty="0" err="1">
                <a:latin typeface="FreeSans"/>
              </a:rPr>
              <a:t>protectia</a:t>
            </a:r>
            <a:r>
              <a:rPr lang="es-ES" sz="1800" b="0" i="0" u="none" strike="noStrike" baseline="0" dirty="0">
                <a:latin typeface="FreeSans"/>
              </a:rPr>
              <a:t> </a:t>
            </a:r>
            <a:r>
              <a:rPr lang="es-ES" sz="1800" b="0" i="0" u="none" strike="noStrike" baseline="0" dirty="0" err="1">
                <a:latin typeface="FreeSans"/>
              </a:rPr>
              <a:t>mediului</a:t>
            </a:r>
            <a:endParaRPr lang="es-ES" sz="1800" b="0" i="0" u="none" strike="noStrike" baseline="0" dirty="0">
              <a:latin typeface="FreeSans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cresterea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procentului</a:t>
            </a:r>
            <a:r>
              <a:rPr lang="it-IT" sz="1800" b="0" i="0" u="none" strike="noStrike" baseline="0" dirty="0">
                <a:latin typeface="FreeSans"/>
              </a:rPr>
              <a:t> cu 30% de integrare a </a:t>
            </a:r>
            <a:r>
              <a:rPr lang="it-IT" sz="1800" b="0" i="0" u="none" strike="noStrike" baseline="0" dirty="0" err="1">
                <a:latin typeface="FreeSans"/>
              </a:rPr>
              <a:t>noilor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in </a:t>
            </a:r>
            <a:r>
              <a:rPr lang="it-IT" sz="1800" b="0" i="0" u="none" strike="noStrike" baseline="0" dirty="0" err="1">
                <a:latin typeface="FreeSans"/>
              </a:rPr>
              <a:t>proiectele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didactice</a:t>
            </a:r>
            <a:endParaRPr lang="it-IT" sz="1800" b="0" i="0" u="none" strike="noStrike" baseline="0" dirty="0">
              <a:latin typeface="FreeSans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realizarea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unei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brosuri</a:t>
            </a:r>
            <a:r>
              <a:rPr lang="it-IT" sz="1800" b="0" i="0" u="none" strike="noStrike" baseline="0" dirty="0">
                <a:latin typeface="FreeSans"/>
              </a:rPr>
              <a:t> de </a:t>
            </a:r>
            <a:r>
              <a:rPr lang="it-IT" sz="1800" b="0" i="0" u="none" strike="noStrike" baseline="0" dirty="0" err="1">
                <a:latin typeface="FreeSans"/>
              </a:rPr>
              <a:t>proiecte</a:t>
            </a:r>
            <a:r>
              <a:rPr lang="it-IT" sz="1800" b="0" i="0" u="none" strike="noStrike" baseline="0" dirty="0">
                <a:latin typeface="FreeSans"/>
              </a:rPr>
              <a:t>/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didactice</a:t>
            </a:r>
            <a:r>
              <a:rPr lang="it-IT" sz="1800" b="0" i="0" u="none" strike="noStrike" baseline="0" dirty="0">
                <a:latin typeface="FreeSans"/>
              </a:rPr>
              <a:t> cu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non-formale de integrare a </a:t>
            </a:r>
            <a:r>
              <a:rPr lang="it-IT" sz="1800" b="0" i="0" u="none" strike="noStrike" baseline="0" dirty="0" err="1">
                <a:latin typeface="FreeSans"/>
              </a:rPr>
              <a:t>elevilor</a:t>
            </a:r>
            <a:r>
              <a:rPr lang="it-IT" sz="1800" b="0" i="0" u="none" strike="noStrike" baseline="0" dirty="0">
                <a:latin typeface="FreeSans"/>
              </a:rPr>
              <a:t> vulnerabili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desfasurarea</a:t>
            </a:r>
            <a:r>
              <a:rPr lang="it-IT" sz="1800" b="0" i="0" u="none" strike="noStrike" baseline="0" dirty="0">
                <a:latin typeface="FreeSans"/>
              </a:rPr>
              <a:t> a cel </a:t>
            </a:r>
            <a:r>
              <a:rPr lang="it-IT" sz="1800" b="0" i="0" u="none" strike="noStrike" baseline="0" dirty="0" err="1">
                <a:latin typeface="FreeSans"/>
              </a:rPr>
              <a:t>putin</a:t>
            </a:r>
            <a:r>
              <a:rPr lang="it-IT" sz="1800" b="0" i="0" u="none" strike="noStrike" baseline="0" dirty="0">
                <a:latin typeface="FreeSans"/>
              </a:rPr>
              <a:t> 4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cu </a:t>
            </a:r>
            <a:r>
              <a:rPr lang="it-IT" sz="1800" b="0" i="0" u="none" strike="noStrike" baseline="0" dirty="0" err="1">
                <a:latin typeface="FreeSans"/>
              </a:rPr>
              <a:t>elevii</a:t>
            </a:r>
            <a:r>
              <a:rPr lang="it-IT" sz="1800" b="0" i="0" u="none" strike="noStrike" baseline="0" dirty="0">
                <a:latin typeface="FreeSans"/>
              </a:rPr>
              <a:t> (</a:t>
            </a:r>
            <a:r>
              <a:rPr lang="it-IT" sz="1800" b="0" i="0" u="none" strike="noStrike" baseline="0" dirty="0" err="1">
                <a:latin typeface="FreeSans"/>
              </a:rPr>
              <a:t>dezbateri</a:t>
            </a:r>
            <a:r>
              <a:rPr lang="it-IT" sz="1800" b="0" i="0" u="none" strike="noStrike" baseline="0" dirty="0">
                <a:latin typeface="FreeSans"/>
              </a:rPr>
              <a:t>, </a:t>
            </a:r>
            <a:r>
              <a:rPr lang="it-IT" sz="1800" b="0" i="0" u="none" strike="noStrike" baseline="0" dirty="0" err="1">
                <a:latin typeface="FreeSans"/>
              </a:rPr>
              <a:t>concursuri</a:t>
            </a:r>
            <a:r>
              <a:rPr lang="it-IT" sz="1800" b="0" i="0" u="none" strike="noStrike" baseline="0" dirty="0">
                <a:latin typeface="FreeSans"/>
              </a:rPr>
              <a:t>,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practice) pe teme </a:t>
            </a:r>
            <a:r>
              <a:rPr lang="it-IT" sz="1800" b="0" i="0" u="none" strike="noStrike" baseline="0" dirty="0" err="1">
                <a:latin typeface="FreeSans"/>
              </a:rPr>
              <a:t>ecologice</a:t>
            </a:r>
            <a:r>
              <a:rPr lang="it-IT" sz="1800" b="0" i="0" u="none" strike="noStrike" baseline="0" dirty="0">
                <a:latin typeface="FreeSans"/>
              </a:rPr>
              <a:t>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publicarea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brosurilor</a:t>
            </a:r>
            <a:r>
              <a:rPr lang="it-IT" sz="1800" b="0" i="0" u="none" strike="noStrike" baseline="0" dirty="0">
                <a:latin typeface="FreeSans"/>
              </a:rPr>
              <a:t> pe pagina </a:t>
            </a:r>
            <a:r>
              <a:rPr lang="ro-RO" sz="1800" b="0" i="0" u="none" strike="noStrike" baseline="0" dirty="0">
                <a:latin typeface="FreeSans"/>
              </a:rPr>
              <a:t>web a </a:t>
            </a:r>
            <a:r>
              <a:rPr lang="it-IT" sz="1800" b="0" i="0" u="none" strike="noStrike" baseline="0" dirty="0">
                <a:latin typeface="FreeSans"/>
              </a:rPr>
              <a:t>scolii;</a:t>
            </a:r>
            <a:endParaRPr lang="ro-RO" sz="1800" b="0" i="0" u="none" strike="noStrike" baseline="0" dirty="0">
              <a:latin typeface="FreeSans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0" i="0" u="none" strike="noStrike" baseline="0" dirty="0" err="1">
                <a:latin typeface="FreeSans"/>
              </a:rPr>
              <a:t>propunerea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unui</a:t>
            </a:r>
            <a:r>
              <a:rPr lang="it-IT" sz="1800" b="0" i="0" u="none" strike="noStrike" baseline="0" dirty="0">
                <a:latin typeface="FreeSans"/>
              </a:rPr>
              <a:t> set de 4 </a:t>
            </a:r>
            <a:r>
              <a:rPr lang="it-IT" sz="1800" b="0" i="0" u="none" strike="noStrike" baseline="0" dirty="0" err="1">
                <a:latin typeface="FreeSans"/>
              </a:rPr>
              <a:t>activitati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ecologice</a:t>
            </a:r>
            <a:r>
              <a:rPr lang="it-IT" sz="1800" b="0" i="0" u="none" strike="noStrike" baseline="0" dirty="0">
                <a:latin typeface="FreeSans"/>
              </a:rPr>
              <a:t> care sa </a:t>
            </a:r>
            <a:r>
              <a:rPr lang="it-IT" sz="1800" b="0" i="0" u="none" strike="noStrike" baseline="0" dirty="0" err="1">
                <a:latin typeface="FreeSans"/>
              </a:rPr>
              <a:t>aiba</a:t>
            </a:r>
            <a:r>
              <a:rPr lang="it-IT" sz="1800" b="0" i="0" u="none" strike="noStrike" baseline="0" dirty="0">
                <a:latin typeface="FreeSans"/>
              </a:rPr>
              <a:t> la </a:t>
            </a:r>
            <a:r>
              <a:rPr lang="it-IT" sz="1800" b="0" i="0" u="none" strike="noStrike" baseline="0" dirty="0" err="1">
                <a:latin typeface="FreeSans"/>
              </a:rPr>
              <a:t>baza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comunicarea</a:t>
            </a:r>
            <a:r>
              <a:rPr lang="it-IT" sz="1800" b="0" i="0" u="none" strike="noStrike" baseline="0" dirty="0">
                <a:latin typeface="FreeSans"/>
              </a:rPr>
              <a:t> in </a:t>
            </a:r>
            <a:r>
              <a:rPr lang="it-IT" sz="1800" b="0" i="0" u="none" strike="noStrike" baseline="0" dirty="0" err="1">
                <a:latin typeface="FreeSans"/>
              </a:rPr>
              <a:t>grup</a:t>
            </a:r>
            <a:r>
              <a:rPr lang="it-IT" sz="1800" b="0" i="0" u="none" strike="noStrike" baseline="0" dirty="0">
                <a:latin typeface="FreeSans"/>
              </a:rPr>
              <a:t> si </a:t>
            </a:r>
            <a:r>
              <a:rPr lang="it-IT" sz="1800" b="0" i="0" u="none" strike="noStrike" baseline="0" dirty="0" err="1">
                <a:latin typeface="FreeSans"/>
              </a:rPr>
              <a:t>publicarea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acestora</a:t>
            </a:r>
            <a:r>
              <a:rPr lang="it-IT" sz="1800" b="0" i="0" u="none" strike="noStrike" baseline="0" dirty="0">
                <a:latin typeface="FreeSans"/>
              </a:rPr>
              <a:t> pe </a:t>
            </a:r>
            <a:endParaRPr lang="ro-RO" sz="1800" b="0" i="0" u="none" strike="noStrike" baseline="0" dirty="0">
              <a:latin typeface="FreeSans"/>
            </a:endParaRPr>
          </a:p>
          <a:p>
            <a:pPr algn="l"/>
            <a:r>
              <a:rPr lang="it-IT" sz="1800" b="0" i="0" u="none" strike="noStrike" baseline="0" dirty="0">
                <a:latin typeface="FreeSans"/>
              </a:rPr>
              <a:t>site-</a:t>
            </a:r>
            <a:r>
              <a:rPr lang="it-IT" sz="1800" b="0" i="0" u="none" strike="noStrike" baseline="0" dirty="0" err="1">
                <a:latin typeface="FreeSans"/>
              </a:rPr>
              <a:t>ul</a:t>
            </a:r>
            <a:r>
              <a:rPr lang="it-IT" sz="1800" b="0" i="0" u="none" strike="noStrike" baseline="0" dirty="0">
                <a:latin typeface="FreeSans"/>
              </a:rPr>
              <a:t> scolii </a:t>
            </a:r>
            <a:r>
              <a:rPr lang="it-IT" sz="1800" b="0" i="0" u="none" strike="noStrike" baseline="0" dirty="0" err="1">
                <a:latin typeface="FreeSans"/>
              </a:rPr>
              <a:t>scotand</a:t>
            </a:r>
            <a:r>
              <a:rPr lang="it-IT" sz="1800" b="0" i="0" u="none" strike="noStrike" baseline="0" dirty="0">
                <a:latin typeface="FreeSans"/>
              </a:rPr>
              <a:t> in </a:t>
            </a:r>
            <a:r>
              <a:rPr lang="it-IT" sz="1800" b="0" i="0" u="none" strike="noStrike" baseline="0" dirty="0" err="1">
                <a:latin typeface="FreeSans"/>
              </a:rPr>
              <a:t>evidenta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scopul</a:t>
            </a:r>
            <a:r>
              <a:rPr lang="it-IT" sz="1800" b="0" i="0" u="none" strike="noStrike" baseline="0" dirty="0">
                <a:latin typeface="FreeSans"/>
              </a:rPr>
              <a:t> </a:t>
            </a:r>
            <a:r>
              <a:rPr lang="it-IT" sz="1800" b="0" i="0" u="none" strike="noStrike" baseline="0" dirty="0" err="1">
                <a:latin typeface="FreeSans"/>
              </a:rPr>
              <a:t>actiunilor</a:t>
            </a:r>
            <a:endParaRPr lang="it-IT" sz="1800" b="0" i="0" u="none" strike="noStrike" baseline="0" dirty="0">
              <a:latin typeface="FreeSans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o-RO" sz="1800" b="0" i="0" u="none" strike="noStrike" baseline="0" dirty="0">
                <a:latin typeface="FreeSans"/>
              </a:rPr>
              <a:t>realizarea unui ghid de bune practici cu </a:t>
            </a:r>
            <a:r>
              <a:rPr lang="ro-RO" sz="1800" b="0" i="0" u="none" strike="noStrike" baseline="0" dirty="0" err="1">
                <a:latin typeface="FreeSans"/>
              </a:rPr>
              <a:t>activitati</a:t>
            </a:r>
            <a:r>
              <a:rPr lang="ro-RO" sz="1800" b="0" i="0" u="none" strike="noStrike" baseline="0" dirty="0">
                <a:latin typeface="FreeSans"/>
              </a:rPr>
              <a:t>/jocuri pe echipe mixte si utilizarea lui in </a:t>
            </a:r>
            <a:r>
              <a:rPr lang="ro-RO" sz="1800" b="0" i="0" u="none" strike="noStrike" baseline="0" dirty="0" err="1">
                <a:latin typeface="FreeSans"/>
              </a:rPr>
              <a:t>scoala</a:t>
            </a:r>
            <a:r>
              <a:rPr lang="ro-RO" sz="1800" b="0" i="0" u="none" strike="noStrike" baseline="0" dirty="0">
                <a:latin typeface="FreeSans"/>
              </a:rPr>
              <a:t>, </a:t>
            </a:r>
            <a:r>
              <a:rPr lang="ro-RO" sz="1800" b="0" i="0" u="none" strike="noStrike" baseline="0" dirty="0" err="1">
                <a:latin typeface="FreeSans"/>
              </a:rPr>
              <a:t>atat</a:t>
            </a:r>
            <a:r>
              <a:rPr lang="ro-RO" sz="1800" b="0" i="0" u="none" strike="noStrike" baseline="0" dirty="0">
                <a:latin typeface="FreeSans"/>
              </a:rPr>
              <a:t> la clase cat </a:t>
            </a:r>
          </a:p>
          <a:p>
            <a:pPr algn="l"/>
            <a:r>
              <a:rPr lang="ro-RO" sz="1800" b="0" i="0" u="none" strike="noStrike" baseline="0" dirty="0">
                <a:latin typeface="FreeSans"/>
              </a:rPr>
              <a:t>si in cadrul </a:t>
            </a:r>
            <a:r>
              <a:rPr lang="ro-RO" sz="1800" b="0" i="0" u="none" strike="noStrike" baseline="0" dirty="0" err="1">
                <a:latin typeface="FreeSans"/>
              </a:rPr>
              <a:t>activitatilor</a:t>
            </a:r>
            <a:r>
              <a:rPr lang="ro-RO" sz="1800" b="0" i="0" u="none" strike="noStrike" baseline="0" dirty="0">
                <a:latin typeface="FreeSans"/>
              </a:rPr>
              <a:t> metodice pe </a:t>
            </a:r>
            <a:r>
              <a:rPr lang="ro-RO" sz="1800" b="0" i="0" u="none" strike="noStrike" baseline="0" dirty="0" err="1">
                <a:latin typeface="FreeSans"/>
              </a:rPr>
              <a:t>scoala</a:t>
            </a:r>
            <a:endParaRPr lang="ro-RO" sz="1800" b="0" i="0" u="none" strike="noStrike" baseline="0" dirty="0">
              <a:latin typeface="FreeSans"/>
            </a:endParaRPr>
          </a:p>
        </p:txBody>
      </p:sp>
    </p:spTree>
    <p:extLst>
      <p:ext uri="{BB962C8B-B14F-4D97-AF65-F5344CB8AC3E}">
        <p14:creationId xmlns:p14="http://schemas.microsoft.com/office/powerpoint/2010/main" val="56395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520ADCF3-3032-0557-E028-3113AC3E6BED}"/>
              </a:ext>
            </a:extLst>
          </p:cNvPr>
          <p:cNvSpPr txBox="1"/>
          <p:nvPr/>
        </p:nvSpPr>
        <p:spPr>
          <a:xfrm>
            <a:off x="4451554" y="920632"/>
            <a:ext cx="361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ȘCOALA GIMNAZIALĂ SÂNANDREI</a:t>
            </a:r>
          </a:p>
          <a:p>
            <a:pPr algn="ctr"/>
            <a:r>
              <a:rPr lang="ro-RO" b="1" dirty="0">
                <a:solidFill>
                  <a:schemeClr val="bg2">
                    <a:lumMod val="50000"/>
                  </a:schemeClr>
                </a:solidFill>
              </a:rPr>
              <a:t>Jud. Timiș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C5B3A2F8-DF1B-5090-C710-26A9AD9A4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659" y="510420"/>
            <a:ext cx="1268009" cy="1347877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0F7185EB-FE76-2E10-00EB-C8DCA0A61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626" y="737611"/>
            <a:ext cx="2481943" cy="1012371"/>
          </a:xfrm>
          <a:prstGeom prst="rect">
            <a:avLst/>
          </a:prstGeom>
        </p:spPr>
      </p:pic>
      <p:sp>
        <p:nvSpPr>
          <p:cNvPr id="2" name="CasetăText 1">
            <a:extLst>
              <a:ext uri="{FF2B5EF4-FFF2-40B4-BE49-F238E27FC236}">
                <a16:creationId xmlns:a16="http://schemas.microsoft.com/office/drawing/2014/main" id="{876B72D1-ED8F-161C-E50E-599DA5D33306}"/>
              </a:ext>
            </a:extLst>
          </p:cNvPr>
          <p:cNvSpPr txBox="1"/>
          <p:nvPr/>
        </p:nvSpPr>
        <p:spPr>
          <a:xfrm>
            <a:off x="6828503" y="4704735"/>
            <a:ext cx="141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Vă mulțumim!</a:t>
            </a:r>
          </a:p>
        </p:txBody>
      </p:sp>
    </p:spTree>
    <p:extLst>
      <p:ext uri="{BB962C8B-B14F-4D97-AF65-F5344CB8AC3E}">
        <p14:creationId xmlns:p14="http://schemas.microsoft.com/office/powerpoint/2010/main" val="3993610660"/>
      </p:ext>
    </p:extLst>
  </p:cSld>
  <p:clrMapOvr>
    <a:masterClrMapping/>
  </p:clrMapOvr>
</p:sld>
</file>

<file path=ppt/theme/theme1.xml><?xml version="1.0" encoding="utf-8"?>
<a:theme xmlns:a="http://schemas.openxmlformats.org/drawingml/2006/main" name="Picătură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TM04033925[[fn=Picătură]]</Template>
  <TotalTime>51</TotalTime>
  <Words>408</Words>
  <Application>Microsoft Office PowerPoint</Application>
  <PresentationFormat>Ecran lat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12" baseType="lpstr">
      <vt:lpstr>Arial</vt:lpstr>
      <vt:lpstr>FreeSans</vt:lpstr>
      <vt:lpstr>Georgia</vt:lpstr>
      <vt:lpstr>Times New Roman</vt:lpstr>
      <vt:lpstr>Tw Cen MT</vt:lpstr>
      <vt:lpstr>Verdana</vt:lpstr>
      <vt:lpstr>Picătură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Cristina Mihai</dc:creator>
  <cp:lastModifiedBy>Cristina Mihai</cp:lastModifiedBy>
  <cp:revision>3</cp:revision>
  <dcterms:created xsi:type="dcterms:W3CDTF">2024-10-19T05:47:11Z</dcterms:created>
  <dcterms:modified xsi:type="dcterms:W3CDTF">2024-10-19T09:21:19Z</dcterms:modified>
</cp:coreProperties>
</file>